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</p:sldIdLst>
  <p:sldSz cx="9144000" cy="5143500" type="screen16x9"/>
  <p:notesSz cx="6858000" cy="9144000"/>
  <p:embeddedFontLst>
    <p:embeddedFont>
      <p:font typeface="Lato" panose="020B0604020202020204" charset="0"/>
      <p:regular r:id="rId20"/>
      <p:bold r:id="rId21"/>
      <p:italic r:id="rId22"/>
      <p:boldItalic r:id="rId23"/>
    </p:embeddedFont>
    <p:embeddedFont>
      <p:font typeface="Open Sans" pitchFamily="2" charset="0"/>
      <p:italic r:id="rId24"/>
      <p:boldItalic r:id="rId25"/>
    </p:embeddedFont>
    <p:embeddedFont>
      <p:font typeface="Raleway" panose="020B0604020202020204" charset="-52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E86CA0-ED0A-4289-87EC-58525511FC89}">
  <a:tblStyle styleId="{42E86CA0-ED0A-4289-87EC-58525511FC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32f349226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32f349226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32f349226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32f349226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32f349226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32f349226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32f349226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32f349226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32f349226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32f349226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32f349226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32f349226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32f349226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32f349226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32f349226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32f349226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32f34922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332f34922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32f349226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332f349226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32f34922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32f34922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32f349226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32f349226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32f349226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32f349226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32f349226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32f349226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32f349226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32f349226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32f349226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32f349226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3" name="Google Shape;6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" name="Google Shape;1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1" name="Google Shape;31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8" name="Google Shape;38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45" name="Google Shape;45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FCE102DE-9CAD-4F72-84B2-ECF345480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Google Shape;74;p13"/>
          <p:cNvSpPr txBox="1">
            <a:spLocks noGrp="1"/>
          </p:cNvSpPr>
          <p:nvPr>
            <p:ph type="ctrTitle"/>
          </p:nvPr>
        </p:nvSpPr>
        <p:spPr>
          <a:xfrm>
            <a:off x="727950" y="173940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990"/>
            </a:pPr>
            <a:r>
              <a:rPr lang="ru-RU" sz="32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Програмна</a:t>
            </a:r>
            <a:r>
              <a:rPr lang="ru-RU" sz="32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система для </a:t>
            </a:r>
            <a:r>
              <a:rPr lang="ru-RU" sz="32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керування</a:t>
            </a:r>
            <a:r>
              <a:rPr lang="ru-RU" sz="32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sz="32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взаємодією</a:t>
            </a:r>
            <a:r>
              <a:rPr lang="ru-RU" sz="32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sz="32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розумних</a:t>
            </a:r>
            <a:r>
              <a:rPr lang="ru-RU" sz="32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sz="32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пристроїв</a:t>
            </a:r>
            <a:endParaRPr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Виконав: </a:t>
            </a:r>
            <a:r>
              <a:rPr lang="uk-UA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Іван ГОЛУБНИЧИЙ</a:t>
            </a:r>
            <a:endParaRPr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  <a:p>
            <a:pPr marL="0" lvl="0" indent="0"/>
            <a:r>
              <a:rPr lang="uk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Керівник: </a:t>
            </a:r>
            <a:r>
              <a:rPr lang="ru-RU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ст. </a:t>
            </a:r>
            <a:r>
              <a:rPr lang="ru-RU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викл</a:t>
            </a:r>
            <a:r>
              <a:rPr lang="ru-RU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 </a:t>
            </a:r>
            <a:r>
              <a:rPr lang="ru-RU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кафедри</a:t>
            </a:r>
            <a:r>
              <a:rPr lang="ru-RU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ПІ </a:t>
            </a:r>
            <a:r>
              <a:rPr lang="ru-RU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Олександр</a:t>
            </a:r>
            <a:r>
              <a:rPr lang="ru-RU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САМАНЦОВ</a:t>
            </a:r>
            <a:endParaRPr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1465300" y="505255"/>
            <a:ext cx="6213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 dirty="0"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Харківський національний університет радіоелектроніки</a:t>
            </a:r>
            <a:endParaRPr sz="1600" dirty="0"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38EDD6DC-F3FD-4960-A22B-A37396539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729450" y="1173500"/>
            <a:ext cx="2731500" cy="12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Проєктування архітектури програмної системи</a:t>
            </a:r>
            <a:endParaRPr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729450" y="2637475"/>
            <a:ext cx="242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DEPLOYMENT ДІАГРАМА</a:t>
            </a:r>
            <a:endParaRPr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1075" y="152400"/>
            <a:ext cx="4883023" cy="4838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6E621A89-D957-4B4F-90BD-1AEFDDE85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729450" y="1178600"/>
            <a:ext cx="2701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04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Проєктування архітектури програмної системи</a:t>
            </a:r>
            <a:endParaRPr sz="204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729450" y="2662175"/>
            <a:ext cx="242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СХЕМА БАЗИ ДАНИХ</a:t>
            </a:r>
            <a:endParaRPr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7475" y="152400"/>
            <a:ext cx="5143500" cy="4838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3" name="Google Shape;153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>
            <a:extLst>
              <a:ext uri="{FF2B5EF4-FFF2-40B4-BE49-F238E27FC236}">
                <a16:creationId xmlns:a16="http://schemas.microsoft.com/office/drawing/2014/main" id="{8857D31F-5850-43F7-A532-A47BBB667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1071285" y="375774"/>
            <a:ext cx="700143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>
                <a:latin typeface="Open Sans" pitchFamily="2" charset="0"/>
                <a:ea typeface="Open Sans" pitchFamily="2" charset="0"/>
                <a:cs typeface="Open Sans" pitchFamily="2" charset="0"/>
              </a:rPr>
              <a:t>Перелік основних використаних технологій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1333500"/>
            <a:ext cx="1138851" cy="212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4250" y="1333500"/>
            <a:ext cx="1279700" cy="11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3950" y="1368425"/>
            <a:ext cx="1677901" cy="17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39400" y="2483625"/>
            <a:ext cx="1551300" cy="155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08625" y="1359238"/>
            <a:ext cx="1551300" cy="14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7125" y="1368425"/>
            <a:ext cx="1925650" cy="192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90688" y="3189300"/>
            <a:ext cx="1484415" cy="12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49425" y="3398350"/>
            <a:ext cx="1061049" cy="106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2775" y="3802675"/>
            <a:ext cx="2288050" cy="6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308625" y="3020750"/>
            <a:ext cx="1677900" cy="16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3D3F89B6-ABEE-47EA-BE39-61155AB07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729450" y="354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>
                <a:latin typeface="Open Sans" pitchFamily="2" charset="0"/>
                <a:ea typeface="Open Sans" pitchFamily="2" charset="0"/>
                <a:cs typeface="Open Sans" pitchFamily="2" charset="0"/>
              </a:rPr>
              <a:t>Зовнішній вигляд веб-інтерфейсу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525" y="1260000"/>
            <a:ext cx="3312600" cy="31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0815" y="1260000"/>
            <a:ext cx="3422036" cy="33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366893-131C-4BE1-AC0F-4FBE0F05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876975" y="194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040" dirty="0">
                <a:latin typeface="Open Sans" pitchFamily="2" charset="0"/>
                <a:ea typeface="Open Sans" pitchFamily="2" charset="0"/>
                <a:cs typeface="Open Sans" pitchFamily="2" charset="0"/>
              </a:rPr>
              <a:t>Зовнішній вигляд</a:t>
            </a:r>
            <a:endParaRPr sz="204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040" dirty="0">
                <a:latin typeface="Open Sans" pitchFamily="2" charset="0"/>
                <a:ea typeface="Open Sans" pitchFamily="2" charset="0"/>
                <a:cs typeface="Open Sans" pitchFamily="2" charset="0"/>
              </a:rPr>
              <a:t>мобільного</a:t>
            </a:r>
            <a:endParaRPr sz="204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040" dirty="0">
                <a:latin typeface="Open Sans" pitchFamily="2" charset="0"/>
                <a:ea typeface="Open Sans" pitchFamily="2" charset="0"/>
                <a:cs typeface="Open Sans" pitchFamily="2" charset="0"/>
              </a:rPr>
              <a:t>інтерфейсу</a:t>
            </a:r>
            <a:endParaRPr sz="204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450" y="275470"/>
            <a:ext cx="2434273" cy="4484956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1" name="Google Shape;19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0981" y="275470"/>
            <a:ext cx="2434694" cy="448495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2" name="Google Shape;19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1100" y="2390875"/>
            <a:ext cx="2503675" cy="236955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3" name="Google Shape;193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14</a:t>
            </a:fld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A5E3C9D-0E40-4AD7-B354-561AE8A13A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8"/>
          <a:stretch/>
        </p:blipFill>
        <p:spPr>
          <a:xfrm flipV="1">
            <a:off x="1826894" y="3148965"/>
            <a:ext cx="1613535" cy="22157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7157D4-6F3B-4071-81D3-7E778C50A3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4387" y="3860194"/>
            <a:ext cx="1106042" cy="1593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2026A2-2268-41D1-B4E8-EBE339D4EB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2321576" y="4509209"/>
            <a:ext cx="1118853" cy="1593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8E1764C5-AF76-452E-8B92-DB3C1DA76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729450" y="191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>
                <a:latin typeface="Open Sans" pitchFamily="2" charset="0"/>
                <a:ea typeface="Open Sans" pitchFamily="2" charset="0"/>
                <a:cs typeface="Open Sans" pitchFamily="2" charset="0"/>
              </a:rPr>
              <a:t>Тестування розробленої програмної системи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9" name="Google Shape;199;p28"/>
          <p:cNvSpPr txBox="1">
            <a:spLocks noGrp="1"/>
          </p:cNvSpPr>
          <p:nvPr>
            <p:ph type="body" idx="1"/>
          </p:nvPr>
        </p:nvSpPr>
        <p:spPr>
          <a:xfrm>
            <a:off x="729450" y="191822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uk" sz="1400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Було проведено функціональне мануальне, функціональне модульне та навантажувальне тестування системи.</a:t>
            </a:r>
            <a:endParaRPr sz="1400"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727650" y="790762"/>
            <a:ext cx="6345300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"/>
              <a:buChar char="●"/>
            </a:pPr>
            <a:r>
              <a:rPr lang="uk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Використані методи мануального тестування - Test Case. </a:t>
            </a:r>
            <a:endParaRPr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"/>
              <a:buChar char="●"/>
            </a:pPr>
            <a:r>
              <a:rPr lang="uk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Використані технології модульного тестування - JUnit 5, Mockito.</a:t>
            </a:r>
            <a:endParaRPr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"/>
              <a:buChar char="●"/>
            </a:pPr>
            <a:r>
              <a:rPr lang="uk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Використані технології навантажувального тестування - Apache JMeter.</a:t>
            </a:r>
            <a:endParaRPr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</p:txBody>
      </p:sp>
      <p:pic>
        <p:nvPicPr>
          <p:cNvPr id="201" name="Google Shape;201;p28"/>
          <p:cNvPicPr preferRelativeResize="0"/>
          <p:nvPr/>
        </p:nvPicPr>
        <p:blipFill rotWithShape="1">
          <a:blip r:embed="rId4">
            <a:alphaModFix/>
          </a:blip>
          <a:srcRect b="1506"/>
          <a:stretch/>
        </p:blipFill>
        <p:spPr>
          <a:xfrm>
            <a:off x="1959507" y="2571750"/>
            <a:ext cx="4912099" cy="215927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2126832" y="4731020"/>
            <a:ext cx="457745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uk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Lato"/>
              </a:rPr>
              <a:t>Результати навантажувального тестування</a:t>
            </a:r>
            <a:endParaRPr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Lato"/>
            </a:endParaRPr>
          </a:p>
        </p:txBody>
      </p:sp>
      <p:sp>
        <p:nvSpPr>
          <p:cNvPr id="203" name="Google Shape;203;p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635A60A0-D090-4849-8629-EFB017C5D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729450" y="3630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Висновки</a:t>
            </a:r>
            <a:endParaRPr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9" name="Google Shape;209;p29"/>
          <p:cNvSpPr txBox="1">
            <a:spLocks noGrp="1"/>
          </p:cNvSpPr>
          <p:nvPr>
            <p:ph type="body" idx="1"/>
          </p:nvPr>
        </p:nvSpPr>
        <p:spPr>
          <a:xfrm>
            <a:off x="729450" y="14412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uk" sz="1800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Проаналізовано предметну область;</a:t>
            </a:r>
            <a:endParaRPr sz="1800"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uk" sz="1800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Знайдено та проаналізовано аналогічні системи;</a:t>
            </a:r>
            <a:endParaRPr sz="1800"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uk" sz="1800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Виявлені основні недоліки та проблеми аналогічних систем;</a:t>
            </a:r>
            <a:endParaRPr sz="1800"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uk" sz="1800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Сформульовано постановку задачі на основі проведеного аналізу;</a:t>
            </a:r>
            <a:endParaRPr sz="1800"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uk" sz="1800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Спроєктовано поведінку та архітектуру програмної системи;</a:t>
            </a:r>
            <a:endParaRPr sz="1800"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uk" sz="1800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Реалізовано та протестовано програмну систему для спрощення взаємодії людини з розумними пристроями, яка дозволяє створювати централізовані екосистеми розумних пристроїв різних брендів вдома або у публічних місцях.</a:t>
            </a:r>
            <a:endParaRPr sz="1800"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</p:txBody>
      </p:sp>
      <p:sp>
        <p:nvSpPr>
          <p:cNvPr id="210" name="Google Shape;210;p2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8AC7C1CD-6638-409D-80F8-8F34CA9BF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" name="Google Shape;215;p30"/>
          <p:cNvSpPr txBox="1">
            <a:spLocks noGrp="1"/>
          </p:cNvSpPr>
          <p:nvPr>
            <p:ph type="ctrTitle"/>
          </p:nvPr>
        </p:nvSpPr>
        <p:spPr>
          <a:xfrm>
            <a:off x="2388925" y="1042350"/>
            <a:ext cx="43695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>
                <a:latin typeface="Open Sans" pitchFamily="2" charset="0"/>
                <a:ea typeface="Open Sans" pitchFamily="2" charset="0"/>
                <a:cs typeface="Open Sans" pitchFamily="2" charset="0"/>
              </a:rPr>
              <a:t>Дякую за увагу!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6" name="Google Shape;216;p30"/>
          <p:cNvSpPr txBox="1">
            <a:spLocks noGrp="1"/>
          </p:cNvSpPr>
          <p:nvPr>
            <p:ph type="subTitle" idx="1"/>
          </p:nvPr>
        </p:nvSpPr>
        <p:spPr>
          <a:xfrm>
            <a:off x="729449" y="257175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/>
            <a:r>
              <a:rPr lang="ru-RU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Програмна</a:t>
            </a:r>
            <a:r>
              <a:rPr lang="ru-RU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система для </a:t>
            </a:r>
            <a:r>
              <a:rPr lang="ru-RU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керування</a:t>
            </a:r>
            <a:r>
              <a:rPr lang="ru-RU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взаємодією</a:t>
            </a:r>
            <a:r>
              <a:rPr lang="ru-RU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розумних</a:t>
            </a:r>
            <a:r>
              <a:rPr lang="ru-RU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пристроїв</a:t>
            </a:r>
            <a:endParaRPr dirty="0">
              <a:solidFill>
                <a:schemeClr val="bg2">
                  <a:lumMod val="90000"/>
                  <a:lumOff val="1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7" name="Google Shape;217;p30"/>
          <p:cNvSpPr txBox="1">
            <a:spLocks noGrp="1"/>
          </p:cNvSpPr>
          <p:nvPr>
            <p:ph type="subTitle" idx="1"/>
          </p:nvPr>
        </p:nvSpPr>
        <p:spPr>
          <a:xfrm>
            <a:off x="729449" y="3836450"/>
            <a:ext cx="4813657" cy="7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/>
            <a:r>
              <a:rPr lang="ru-RU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Виконав</a:t>
            </a:r>
            <a:r>
              <a:rPr lang="ru-RU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: </a:t>
            </a:r>
            <a:r>
              <a:rPr lang="ru-RU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Іван</a:t>
            </a:r>
            <a:r>
              <a:rPr lang="ru-RU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 ГОЛУБНИЧИЙ</a:t>
            </a:r>
          </a:p>
          <a:p>
            <a:pPr marL="0" lvl="0" indent="0"/>
            <a:r>
              <a:rPr lang="ru-RU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Керівник</a:t>
            </a:r>
            <a:r>
              <a:rPr lang="ru-RU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: </a:t>
            </a:r>
            <a:r>
              <a:rPr lang="ru-RU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ст. </a:t>
            </a:r>
            <a:r>
              <a:rPr lang="ru-RU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викл</a:t>
            </a:r>
            <a:r>
              <a:rPr lang="ru-RU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 </a:t>
            </a:r>
            <a:r>
              <a:rPr lang="ru-RU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кафедри</a:t>
            </a:r>
            <a:r>
              <a:rPr lang="ru-RU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ПІ </a:t>
            </a:r>
            <a:r>
              <a:rPr lang="ru-RU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Олександр</a:t>
            </a:r>
            <a:r>
              <a:rPr lang="ru-RU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САМАНЦОВ</a:t>
            </a:r>
            <a:endParaRPr lang="ru-RU"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AA249B34-47C4-4E38-BC9F-A681CFC39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729450" y="7955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>
                <a:latin typeface="Open Sans" pitchFamily="2" charset="0"/>
                <a:ea typeface="Open Sans" pitchFamily="2" charset="0"/>
                <a:cs typeface="Open Sans" pitchFamily="2" charset="0"/>
              </a:rPr>
              <a:t>Аналіз предметної області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1"/>
          </p:nvPr>
        </p:nvSpPr>
        <p:spPr>
          <a:xfrm>
            <a:off x="655300" y="170072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aleway"/>
              <a:buChar char="●"/>
            </a:pPr>
            <a:r>
              <a:rPr lang="uk" sz="1500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Розумний пристрій або смарт-пристрій - це електронний пристрій, який, зазвичай, підключено до інших пристроїв або до мереж за допомогою будь-якого бездротового протоколу.  Розумні пристрої, як правило, можуть діяти інтерактивно та автономно. </a:t>
            </a:r>
            <a:endParaRPr sz="1500"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aleway"/>
              <a:buChar char="●"/>
            </a:pPr>
            <a:r>
              <a:rPr lang="uk" sz="1500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Розумні пристрої створюють екосистеми, які поділяються на централізовані та децентралізовані. </a:t>
            </a:r>
            <a:endParaRPr sz="1500"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aleway"/>
              <a:buChar char="●"/>
            </a:pPr>
            <a:r>
              <a:rPr lang="uk" sz="1500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Централізовані екосистеми керуються за допомогою розумного пристрою-контролеру.</a:t>
            </a:r>
            <a:endParaRPr sz="1500"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6BF69B5-2B6A-4A6C-B855-BAE6DF363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" y="0"/>
            <a:ext cx="9141292" cy="5143500"/>
          </a:xfrm>
          <a:prstGeom prst="rect">
            <a:avLst/>
          </a:prstGeom>
        </p:spPr>
      </p:pic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678267" y="361349"/>
            <a:ext cx="778746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>
                <a:latin typeface="Open Sans" pitchFamily="2" charset="0"/>
                <a:ea typeface="Open Sans" pitchFamily="2" charset="0"/>
                <a:cs typeface="Open Sans" pitchFamily="2" charset="0"/>
              </a:rPr>
              <a:t>Централізовані та децентралізовані екосистеми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0238" y="1260000"/>
            <a:ext cx="5963519" cy="2984849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6142916D-8A95-4B30-88BA-CD313FD4A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729450" y="3610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Проблеми сучасних централізованих екосистем розумних пристроїв</a:t>
            </a:r>
            <a:endParaRPr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727650" y="166429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aleway"/>
              <a:buChar char="●"/>
            </a:pPr>
            <a:r>
              <a:rPr lang="uk" sz="2000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Під’єднання розумних пристроїв різних брендів до централізованої екосистеми. </a:t>
            </a:r>
            <a:endParaRPr sz="2000"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aleway"/>
              <a:buChar char="●"/>
            </a:pPr>
            <a:r>
              <a:rPr lang="uk" sz="2000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Хаос мобільних додатків різних виробників розумних пристроїв.</a:t>
            </a:r>
            <a:endParaRPr sz="2000"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uk" sz="2000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Використання екосистем розумних пристроїв у публічних місцях, таких як офісі, коворкінги, таксі тощо. </a:t>
            </a:r>
            <a:endParaRPr sz="2000"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</p:txBody>
      </p:sp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259C4971-0ECD-4DC4-9B3C-025990ABD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729450" y="3440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Огляд існуючих розумних пристроїв-контролерів та програмних систем</a:t>
            </a:r>
            <a:endParaRPr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1650625"/>
            <a:ext cx="3496625" cy="21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1332" y="1650625"/>
            <a:ext cx="3856517" cy="21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1667750" y="4021775"/>
            <a:ext cx="185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Amazon Echo Dot</a:t>
            </a:r>
            <a:endParaRPr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5738013" y="4021775"/>
            <a:ext cx="132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Ajax Systems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EB49CA8C-7D72-4CFB-AE47-501B06364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729450" y="3604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Порівняння існуючих пристроїв-контролерів та програмних систем</a:t>
            </a:r>
            <a:endParaRPr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113" name="Google Shape;113;p18"/>
          <p:cNvGraphicFramePr/>
          <p:nvPr>
            <p:extLst>
              <p:ext uri="{D42A27DB-BD31-4B8C-83A1-F6EECF244321}">
                <p14:modId xmlns:p14="http://schemas.microsoft.com/office/powerpoint/2010/main" val="884722764"/>
              </p:ext>
            </p:extLst>
          </p:nvPr>
        </p:nvGraphicFramePr>
        <p:xfrm>
          <a:off x="979725" y="1605350"/>
          <a:ext cx="7184525" cy="2901030"/>
        </p:xfrm>
        <a:graphic>
          <a:graphicData uri="http://schemas.openxmlformats.org/drawingml/2006/table">
            <a:tbl>
              <a:tblPr>
                <a:noFill/>
                <a:tableStyleId>{42E86CA0-ED0A-4289-87EC-58525511FC89}</a:tableStyleId>
              </a:tblPr>
              <a:tblGrid>
                <a:gridCol w="384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6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aleway"/>
                        </a:rPr>
                        <a:t>Amazon Echo Dot</a:t>
                      </a:r>
                      <a:endParaRPr sz="1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aleway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60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aleway"/>
                        </a:rPr>
                        <a:t>Ajax System</a:t>
                      </a:r>
                      <a:endParaRPr sz="1600"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aleway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50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aleway"/>
                        </a:rPr>
                        <a:t>Мобільний додаток</a:t>
                      </a:r>
                      <a:endParaRPr sz="1500"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aleway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Times New Roman"/>
                        </a:rPr>
                        <a:t>+</a:t>
                      </a:r>
                      <a:endParaRPr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Times New Roman"/>
                        </a:rPr>
                        <a:t>+</a:t>
                      </a:r>
                      <a:endParaRPr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5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aleway"/>
                        </a:rPr>
                        <a:t>Використання вдома</a:t>
                      </a:r>
                      <a:endParaRPr sz="15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aleway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Times New Roman"/>
                        </a:rPr>
                        <a:t>+</a:t>
                      </a:r>
                      <a:endParaRPr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Times New Roman"/>
                        </a:rPr>
                        <a:t>+</a:t>
                      </a:r>
                      <a:endParaRPr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50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aleway"/>
                        </a:rPr>
                        <a:t>Використання у публічному місці</a:t>
                      </a:r>
                      <a:endParaRPr sz="1500"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aleway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Times New Roman"/>
                        </a:rPr>
                        <a:t>-</a:t>
                      </a:r>
                      <a:endParaRPr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Times New Roman"/>
                        </a:rPr>
                        <a:t>+</a:t>
                      </a:r>
                      <a:endParaRPr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5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aleway"/>
                        </a:rPr>
                        <a:t>Під’єднання різних брендів розумних пристроїв (Unified API)</a:t>
                      </a:r>
                      <a:endParaRPr sz="15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aleway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Times New Roman"/>
                        </a:rPr>
                        <a:t>-</a:t>
                      </a:r>
                      <a:endParaRPr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Times New Roman"/>
                        </a:rPr>
                        <a:t>-</a:t>
                      </a:r>
                      <a:endParaRPr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50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aleway"/>
                        </a:rPr>
                        <a:t>Перегляд стану контролеру у реальному часі</a:t>
                      </a:r>
                      <a:endParaRPr sz="1500"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aleway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Times New Roman"/>
                        </a:rPr>
                        <a:t>+</a:t>
                      </a:r>
                      <a:endParaRPr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Times New Roman"/>
                        </a:rPr>
                        <a:t>+</a:t>
                      </a:r>
                      <a:endParaRPr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8FA5EE30-E25B-4FA0-80A1-0FC99C80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729450" y="231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>
                <a:latin typeface="Open Sans" pitchFamily="2" charset="0"/>
                <a:ea typeface="Open Sans" pitchFamily="2" charset="0"/>
                <a:cs typeface="Open Sans" pitchFamily="2" charset="0"/>
              </a:rPr>
              <a:t>Постановка задачі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729450" y="103755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" sz="1400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Метою кваліфікаційної роботи є створення програмної системи, яка надає можливість централізації, тобто підключення до пристрою-контролеру, різних брендів та типів розумних пристроїв, та можливість використання екосистеми розумних пристроїв у публічних місцях, таких як офіси, коворкінги тощо.</a:t>
            </a:r>
            <a:endParaRPr sz="1400"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  <a:p>
            <a:pPr marL="285750" lvl="0" indent="-2857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" sz="1400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Розроблена програмна система повинна складатися з серверної частини, мобільного та браузерного клієнтів, розумного пристрою-контролеру, бази даних. </a:t>
            </a:r>
            <a:endParaRPr sz="1400"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  <a:p>
            <a:pPr marL="285750" lvl="0" indent="-2857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" sz="1400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Серверна частина повинна реалізовувати функціонал клієнтських інтерфейсів та бути шлюзом між користувачами та розумними пристроями-контролерами.</a:t>
            </a:r>
            <a:endParaRPr sz="1400"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  <a:p>
            <a:pPr marL="285750" lvl="0" indent="-2857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" sz="1400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Веб-клієнт повинен надавати функціонал адміністрування розумними пристроями та контролерами.</a:t>
            </a:r>
            <a:endParaRPr sz="1400"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  <a:p>
            <a:pPr marL="285750" lvl="0" indent="-28575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uk" sz="1400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Мобільний додаток повинен бути головним інтерфейсом для кінцевих користувачів, надавати доступ до розумних пристроїв за допомогою сканування QR-коду. </a:t>
            </a:r>
            <a:endParaRPr sz="1400"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11469BB4-F6D9-4CD4-9EAF-8DB4E067B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729450" y="1260000"/>
            <a:ext cx="26826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040" dirty="0">
                <a:latin typeface="Open Sans" pitchFamily="2" charset="0"/>
                <a:ea typeface="Open Sans" pitchFamily="2" charset="0"/>
                <a:cs typeface="Open Sans" pitchFamily="2" charset="0"/>
              </a:rPr>
              <a:t>UML проєктування</a:t>
            </a:r>
            <a:endParaRPr sz="204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04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програмної системи</a:t>
            </a:r>
            <a:endParaRPr sz="204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729450" y="2472725"/>
            <a:ext cx="231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USE CASE ДІАГРАМА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325" y="152400"/>
            <a:ext cx="4892807" cy="4838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" name="Google Shape;129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B0A82FD9-3F65-49F2-BF30-BE9F00238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729450" y="1260000"/>
            <a:ext cx="2780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040" dirty="0">
                <a:latin typeface="Open Sans" pitchFamily="2" charset="0"/>
                <a:ea typeface="Open Sans" pitchFamily="2" charset="0"/>
                <a:cs typeface="Open Sans" pitchFamily="2" charset="0"/>
              </a:rPr>
              <a:t>UML проєктування програмної системи</a:t>
            </a:r>
            <a:endParaRPr sz="204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729450" y="2472875"/>
            <a:ext cx="231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>
                <a:solidFill>
                  <a:schemeClr val="bg2">
                    <a:lumMod val="90000"/>
                    <a:lumOff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aleway"/>
              </a:rPr>
              <a:t>SEQUENCE ДІАГРАМА</a:t>
            </a:r>
            <a:endParaRPr dirty="0">
              <a:solidFill>
                <a:schemeClr val="bg2">
                  <a:lumMod val="90000"/>
                  <a:lumOff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  <a:sym typeface="Raleway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300" y="152400"/>
            <a:ext cx="4575652" cy="4838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480</Words>
  <Application>Microsoft Office PowerPoint</Application>
  <PresentationFormat>Экран (16:9)</PresentationFormat>
  <Paragraphs>86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Open Sans</vt:lpstr>
      <vt:lpstr>Raleway</vt:lpstr>
      <vt:lpstr>Lato</vt:lpstr>
      <vt:lpstr>Arial</vt:lpstr>
      <vt:lpstr>Streamline</vt:lpstr>
      <vt:lpstr>Програмна система для керування взаємодією розумних пристроїв</vt:lpstr>
      <vt:lpstr>Аналіз предметної області</vt:lpstr>
      <vt:lpstr>Централізовані та децентралізовані екосистеми</vt:lpstr>
      <vt:lpstr>Проблеми сучасних централізованих екосистем розумних пристроїв</vt:lpstr>
      <vt:lpstr>Огляд існуючих розумних пристроїв-контролерів та програмних систем</vt:lpstr>
      <vt:lpstr>Порівняння існуючих пристроїв-контролерів та програмних систем</vt:lpstr>
      <vt:lpstr>Постановка задачі</vt:lpstr>
      <vt:lpstr>UML проєктування програмної системи</vt:lpstr>
      <vt:lpstr>UML проєктування програмної системи</vt:lpstr>
      <vt:lpstr>Проєктування архітектури програмної системи</vt:lpstr>
      <vt:lpstr>Проєктування архітектури програмної системи</vt:lpstr>
      <vt:lpstr>Перелік основних використаних технологій</vt:lpstr>
      <vt:lpstr>Зовнішній вигляд веб-інтерфейсу</vt:lpstr>
      <vt:lpstr>Зовнішній вигляд мобільного інтерфейсу</vt:lpstr>
      <vt:lpstr>Тестування розробленої програмної системи</vt:lpstr>
      <vt:lpstr>Висновки</vt:lpstr>
      <vt:lpstr>Дякую за увагу!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Програмна система для керування взаємодією розумних пристроїв</dc:title>
  <dc:creator>Иван Голубничий</dc:creator>
  <cp:lastModifiedBy>Иван Голубничий</cp:lastModifiedBy>
  <cp:revision>1</cp:revision>
  <dcterms:modified xsi:type="dcterms:W3CDTF">2025-06-21T06:42:00Z</dcterms:modified>
</cp:coreProperties>
</file>